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59" r:id="rId3"/>
    <p:sldId id="261" r:id="rId4"/>
    <p:sldId id="26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3/27/2022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789589-BCB1-44C2-813D-94CF1E68978F}"/>
              </a:ext>
            </a:extLst>
          </p:cNvPr>
          <p:cNvSpPr>
            <a:spLocks noGrp="1"/>
          </p:cNvSpPr>
          <p:nvPr>
            <p:ph type="ctrTitle"/>
          </p:nvPr>
        </p:nvSpPr>
        <p:spPr/>
        <p:txBody>
          <a:bodyPr>
            <a:normAutofit fontScale="90000"/>
          </a:bodyPr>
          <a:lstStyle/>
          <a:p>
            <a:r>
              <a:rPr lang="tr-TR" dirty="0"/>
              <a:t>HADİSLER VE İLGİLİ KİTAPLAR NE KADAR GÜVENİLİRDİR?</a:t>
            </a:r>
          </a:p>
        </p:txBody>
      </p:sp>
      <p:sp>
        <p:nvSpPr>
          <p:cNvPr id="3" name="Alt Başlık 2">
            <a:extLst>
              <a:ext uri="{FF2B5EF4-FFF2-40B4-BE49-F238E27FC236}">
                <a16:creationId xmlns:a16="http://schemas.microsoft.com/office/drawing/2014/main" id="{EDE30175-F619-40CF-9B4C-3B0CF1F6D4D3}"/>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713073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3B119EC-C34C-44A2-A8BD-6481234FFF3A}"/>
              </a:ext>
            </a:extLst>
          </p:cNvPr>
          <p:cNvSpPr>
            <a:spLocks noGrp="1"/>
          </p:cNvSpPr>
          <p:nvPr>
            <p:ph idx="1"/>
          </p:nvPr>
        </p:nvSpPr>
        <p:spPr>
          <a:xfrm>
            <a:off x="2589212" y="606056"/>
            <a:ext cx="9191662" cy="6124353"/>
          </a:xfrm>
        </p:spPr>
        <p:txBody>
          <a:bodyPr>
            <a:normAutofit fontScale="70000" lnSpcReduction="20000"/>
          </a:bodyPr>
          <a:lstStyle/>
          <a:p>
            <a:pPr algn="just">
              <a:lnSpc>
                <a:spcPct val="160000"/>
              </a:lnSpc>
            </a:pPr>
            <a:r>
              <a:rPr lang="tr-TR" sz="2900" b="1" dirty="0"/>
              <a:t>Hadislerin Güvenilir Olup Olmadığını Test Edebileceğimiz Enstrümanlar Nelerdir?</a:t>
            </a:r>
          </a:p>
          <a:p>
            <a:pPr algn="just">
              <a:lnSpc>
                <a:spcPct val="160000"/>
              </a:lnSpc>
            </a:pPr>
            <a:r>
              <a:rPr lang="tr-TR" sz="2900" b="1" dirty="0"/>
              <a:t>A) </a:t>
            </a:r>
            <a:r>
              <a:rPr lang="tr-TR" sz="2900" b="1" dirty="0" err="1"/>
              <a:t>İsnad</a:t>
            </a:r>
            <a:r>
              <a:rPr lang="tr-TR" sz="2900" b="1" dirty="0"/>
              <a:t> Sistemi</a:t>
            </a:r>
          </a:p>
          <a:p>
            <a:pPr algn="just">
              <a:lnSpc>
                <a:spcPct val="160000"/>
              </a:lnSpc>
            </a:pPr>
            <a:r>
              <a:rPr lang="tr-TR" sz="2600" dirty="0"/>
              <a:t>Bu sistem hicri I. Yüzyıla kadar çok güvenilir veriler sağlamaktadır. Ancak I. Yüzyılda </a:t>
            </a:r>
            <a:r>
              <a:rPr lang="tr-TR" sz="2600" dirty="0" err="1"/>
              <a:t>isnad</a:t>
            </a:r>
            <a:r>
              <a:rPr lang="tr-TR" sz="2600" dirty="0"/>
              <a:t> sistemi henüz tam yerleşmemiş olduğundan sağlıklı sonuçlar </a:t>
            </a:r>
            <a:r>
              <a:rPr lang="tr-TR" sz="2600" dirty="0" err="1"/>
              <a:t>veremeyebilmektedir</a:t>
            </a:r>
            <a:r>
              <a:rPr lang="tr-TR" sz="2600" dirty="0"/>
              <a:t>. Ancak bu eksikliği de diğer yöntemlerden yardım alarak giderebilmekteyiz. </a:t>
            </a:r>
          </a:p>
          <a:p>
            <a:pPr lvl="0" algn="just">
              <a:lnSpc>
                <a:spcPct val="160000"/>
              </a:lnSpc>
              <a:buClr>
                <a:srgbClr val="A53010"/>
              </a:buClr>
            </a:pPr>
            <a:r>
              <a:rPr lang="tr-TR" sz="2900" b="1" dirty="0">
                <a:solidFill>
                  <a:prstClr val="black">
                    <a:lumMod val="75000"/>
                    <a:lumOff val="25000"/>
                  </a:prstClr>
                </a:solidFill>
              </a:rPr>
              <a:t>B) Metin Tenkidi </a:t>
            </a:r>
          </a:p>
          <a:p>
            <a:pPr lvl="0" algn="just">
              <a:lnSpc>
                <a:spcPct val="160000"/>
              </a:lnSpc>
              <a:buClr>
                <a:srgbClr val="A53010"/>
              </a:buClr>
            </a:pPr>
            <a:r>
              <a:rPr lang="tr-TR" sz="2600" dirty="0">
                <a:solidFill>
                  <a:prstClr val="black">
                    <a:lumMod val="75000"/>
                    <a:lumOff val="25000"/>
                  </a:prstClr>
                </a:solidFill>
              </a:rPr>
              <a:t>Batıda çok yaygın olarak kullanılmış bir tenkit yöntemidir. Metni gerek tarihî, gerek aklî yönden tutarlılığının test edilmesi ile ilgilidir. Burada tarih, coğrafya, sosyoloji gibi değişik bilim dallarının da istifade ederek metin sorgulanmaktadır.  </a:t>
            </a:r>
          </a:p>
          <a:p>
            <a:pPr lvl="0" algn="just">
              <a:lnSpc>
                <a:spcPct val="160000"/>
              </a:lnSpc>
              <a:buClr>
                <a:srgbClr val="A53010"/>
              </a:buClr>
            </a:pPr>
            <a:r>
              <a:rPr lang="tr-TR" sz="2600" dirty="0">
                <a:solidFill>
                  <a:prstClr val="black">
                    <a:lumMod val="75000"/>
                    <a:lumOff val="25000"/>
                  </a:prstClr>
                </a:solidFill>
              </a:rPr>
              <a:t>Birbirine atıfta bulunan eserlerin karşılaştırılması da bunlardaki hadislerin güvenilir olup olmadığı yönünde bir referanstır.</a:t>
            </a:r>
            <a:endParaRPr lang="tr-TR" sz="2600" dirty="0"/>
          </a:p>
          <a:p>
            <a:pPr algn="just"/>
            <a:endParaRPr lang="tr-TR" sz="2400" dirty="0"/>
          </a:p>
          <a:p>
            <a:pPr algn="just"/>
            <a:endParaRPr lang="tr-TR" sz="2400" dirty="0"/>
          </a:p>
          <a:p>
            <a:pPr algn="just"/>
            <a:endParaRPr lang="tr-TR" sz="2400" dirty="0"/>
          </a:p>
          <a:p>
            <a:pPr algn="just"/>
            <a:endParaRPr lang="tr-TR" sz="2000" dirty="0"/>
          </a:p>
          <a:p>
            <a:pPr algn="just"/>
            <a:endParaRPr lang="tr-TR" sz="2000" dirty="0"/>
          </a:p>
          <a:p>
            <a:pPr algn="just"/>
            <a:endParaRPr lang="tr-TR" sz="2000" dirty="0"/>
          </a:p>
          <a:p>
            <a:pPr algn="just"/>
            <a:endParaRPr lang="tr-TR" sz="2000" dirty="0"/>
          </a:p>
          <a:p>
            <a:pPr algn="just"/>
            <a:endParaRPr lang="tr-TR" sz="2000" dirty="0"/>
          </a:p>
        </p:txBody>
      </p:sp>
    </p:spTree>
    <p:extLst>
      <p:ext uri="{BB962C8B-B14F-4D97-AF65-F5344CB8AC3E}">
        <p14:creationId xmlns:p14="http://schemas.microsoft.com/office/powerpoint/2010/main" val="755986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CC5E098-1482-4562-95B5-167B0BA9DB08}"/>
              </a:ext>
            </a:extLst>
          </p:cNvPr>
          <p:cNvSpPr>
            <a:spLocks noGrp="1"/>
          </p:cNvSpPr>
          <p:nvPr>
            <p:ph idx="1"/>
          </p:nvPr>
        </p:nvSpPr>
        <p:spPr>
          <a:xfrm>
            <a:off x="2589212" y="765544"/>
            <a:ext cx="9149132" cy="5635256"/>
          </a:xfrm>
        </p:spPr>
        <p:txBody>
          <a:bodyPr>
            <a:normAutofit fontScale="92500" lnSpcReduction="20000"/>
          </a:bodyPr>
          <a:lstStyle/>
          <a:p>
            <a:pPr lvl="0" algn="just">
              <a:lnSpc>
                <a:spcPct val="150000"/>
              </a:lnSpc>
              <a:buClr>
                <a:srgbClr val="A53010"/>
              </a:buClr>
            </a:pPr>
            <a:r>
              <a:rPr lang="tr-TR" sz="2200" dirty="0">
                <a:solidFill>
                  <a:prstClr val="black">
                    <a:lumMod val="75000"/>
                    <a:lumOff val="25000"/>
                  </a:prstClr>
                </a:solidFill>
              </a:rPr>
              <a:t>Ayrıca Kur’an ve meşhur sünnet ile uyumu da bu kapsamda düşünebiliriz. (Müslümanlar İçin Geçerli)</a:t>
            </a:r>
          </a:p>
          <a:p>
            <a:pPr lvl="0" algn="just">
              <a:lnSpc>
                <a:spcPct val="150000"/>
              </a:lnSpc>
              <a:buClr>
                <a:srgbClr val="A53010"/>
              </a:buClr>
            </a:pPr>
            <a:r>
              <a:rPr lang="tr-TR" sz="2400" b="1" dirty="0">
                <a:solidFill>
                  <a:prstClr val="black">
                    <a:lumMod val="75000"/>
                    <a:lumOff val="25000"/>
                  </a:prstClr>
                </a:solidFill>
              </a:rPr>
              <a:t>C) Yazma Eserler</a:t>
            </a:r>
          </a:p>
          <a:p>
            <a:pPr lvl="0" algn="just">
              <a:lnSpc>
                <a:spcPct val="150000"/>
              </a:lnSpc>
              <a:buClr>
                <a:srgbClr val="A53010"/>
              </a:buClr>
            </a:pPr>
            <a:r>
              <a:rPr lang="tr-TR" sz="2200" dirty="0">
                <a:solidFill>
                  <a:prstClr val="black">
                    <a:lumMod val="75000"/>
                    <a:lumOff val="25000"/>
                  </a:prstClr>
                </a:solidFill>
              </a:rPr>
              <a:t>Hadis kitapları bize el yazmaları ile intikal eder. Elbette bunların söz konusu hadis kitapları yazanların dönemine ait olmadığı da bir gerçek. Dolayısıyla bunların da bir rivayet/icazet sistemi ile bugüne intikal ettiğini bilmeliyiz.</a:t>
            </a:r>
          </a:p>
          <a:p>
            <a:pPr lvl="0" algn="just">
              <a:lnSpc>
                <a:spcPct val="150000"/>
              </a:lnSpc>
              <a:buClr>
                <a:srgbClr val="A53010"/>
              </a:buClr>
            </a:pPr>
            <a:r>
              <a:rPr lang="tr-TR" sz="2200" dirty="0">
                <a:solidFill>
                  <a:prstClr val="black">
                    <a:lumMod val="75000"/>
                    <a:lumOff val="25000"/>
                  </a:prstClr>
                </a:solidFill>
              </a:rPr>
              <a:t>Aklımıza şu soru gelebilir? Bu eserin gerçekten yazara ait olduğunu nereden bileceğiz? </a:t>
            </a:r>
          </a:p>
          <a:p>
            <a:pPr lvl="0" algn="just">
              <a:lnSpc>
                <a:spcPct val="150000"/>
              </a:lnSpc>
              <a:buClr>
                <a:srgbClr val="A53010"/>
              </a:buClr>
            </a:pPr>
            <a:r>
              <a:rPr lang="tr-TR" sz="2200" dirty="0">
                <a:solidFill>
                  <a:prstClr val="black">
                    <a:lumMod val="75000"/>
                    <a:lumOff val="25000"/>
                  </a:prstClr>
                </a:solidFill>
              </a:rPr>
              <a:t>Elimizde II. yüzyıla ait papirüsler bulunmaktadır. Burada bunların erken tarihli olmadıkları düşünülebilir. Ancak bunların farklı coğrafyalara ait oldukları halde aynı muhtevayı taşımaları bizim için önemli bir delildir. </a:t>
            </a:r>
          </a:p>
        </p:txBody>
      </p:sp>
    </p:spTree>
    <p:extLst>
      <p:ext uri="{BB962C8B-B14F-4D97-AF65-F5344CB8AC3E}">
        <p14:creationId xmlns:p14="http://schemas.microsoft.com/office/powerpoint/2010/main" val="3603549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F6AA2FA-C35F-482F-B14D-D726B469D276}"/>
              </a:ext>
            </a:extLst>
          </p:cNvPr>
          <p:cNvSpPr>
            <a:spLocks noGrp="1"/>
          </p:cNvSpPr>
          <p:nvPr>
            <p:ph idx="1"/>
          </p:nvPr>
        </p:nvSpPr>
        <p:spPr>
          <a:xfrm>
            <a:off x="2589212" y="1020726"/>
            <a:ext cx="8915400" cy="4890496"/>
          </a:xfrm>
        </p:spPr>
        <p:txBody>
          <a:bodyPr/>
          <a:lstStyle/>
          <a:p>
            <a:pPr lvl="0" algn="just">
              <a:buClr>
                <a:srgbClr val="A53010"/>
              </a:buClr>
            </a:pPr>
            <a:r>
              <a:rPr lang="tr-TR" sz="2400" b="1" dirty="0">
                <a:solidFill>
                  <a:prstClr val="black">
                    <a:lumMod val="75000"/>
                    <a:lumOff val="25000"/>
                  </a:prstClr>
                </a:solidFill>
              </a:rPr>
              <a:t>D) Arkeolojik Veriler</a:t>
            </a:r>
          </a:p>
          <a:p>
            <a:pPr lvl="0">
              <a:buClr>
                <a:srgbClr val="A53010"/>
              </a:buClr>
            </a:pPr>
            <a:endParaRPr lang="tr-TR" sz="2200">
              <a:solidFill>
                <a:prstClr val="black">
                  <a:lumMod val="75000"/>
                  <a:lumOff val="25000"/>
                </a:prstClr>
              </a:solidFill>
            </a:endParaRPr>
          </a:p>
          <a:p>
            <a:pPr lvl="0">
              <a:buClr>
                <a:srgbClr val="A53010"/>
              </a:buClr>
            </a:pPr>
            <a:r>
              <a:rPr lang="tr-TR" sz="2200">
                <a:solidFill>
                  <a:prstClr val="black">
                    <a:lumMod val="75000"/>
                    <a:lumOff val="25000"/>
                  </a:prstClr>
                </a:solidFill>
              </a:rPr>
              <a:t>Mimari </a:t>
            </a:r>
            <a:r>
              <a:rPr lang="tr-TR" sz="2200" dirty="0">
                <a:solidFill>
                  <a:prstClr val="black">
                    <a:lumMod val="75000"/>
                    <a:lumOff val="25000"/>
                  </a:prstClr>
                </a:solidFill>
              </a:rPr>
              <a:t>eserlerdeki yazılar. Örneğin: </a:t>
            </a:r>
            <a:r>
              <a:rPr lang="tr-TR" sz="2200" dirty="0" err="1">
                <a:solidFill>
                  <a:prstClr val="black">
                    <a:lumMod val="75000"/>
                    <a:lumOff val="25000"/>
                  </a:prstClr>
                </a:solidFill>
              </a:rPr>
              <a:t>Kubbetü’s</a:t>
            </a:r>
            <a:r>
              <a:rPr lang="tr-TR" sz="2200" dirty="0">
                <a:solidFill>
                  <a:prstClr val="black">
                    <a:lumMod val="75000"/>
                    <a:lumOff val="25000"/>
                  </a:prstClr>
                </a:solidFill>
              </a:rPr>
              <a:t>-Sahra</a:t>
            </a:r>
          </a:p>
          <a:p>
            <a:pPr lvl="0">
              <a:buClr>
                <a:srgbClr val="A53010"/>
              </a:buClr>
            </a:pPr>
            <a:r>
              <a:rPr lang="tr-TR" sz="2200" dirty="0">
                <a:solidFill>
                  <a:prstClr val="black">
                    <a:lumMod val="75000"/>
                    <a:lumOff val="25000"/>
                  </a:prstClr>
                </a:solidFill>
              </a:rPr>
              <a:t>Taş Yazıtlar </a:t>
            </a:r>
          </a:p>
          <a:p>
            <a:pPr lvl="0">
              <a:buClr>
                <a:srgbClr val="A53010"/>
              </a:buClr>
            </a:pPr>
            <a:r>
              <a:rPr lang="tr-TR" sz="2200" dirty="0">
                <a:solidFill>
                  <a:prstClr val="black">
                    <a:lumMod val="75000"/>
                    <a:lumOff val="25000"/>
                  </a:prstClr>
                </a:solidFill>
              </a:rPr>
              <a:t>Yetersiz</a:t>
            </a:r>
          </a:p>
          <a:p>
            <a:endParaRPr lang="tr-TR" dirty="0"/>
          </a:p>
        </p:txBody>
      </p:sp>
    </p:spTree>
    <p:extLst>
      <p:ext uri="{BB962C8B-B14F-4D97-AF65-F5344CB8AC3E}">
        <p14:creationId xmlns:p14="http://schemas.microsoft.com/office/powerpoint/2010/main" val="760482420"/>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1084</TotalTime>
  <Words>231</Words>
  <Application>Microsoft Office PowerPoint</Application>
  <PresentationFormat>Geniş ekran</PresentationFormat>
  <Paragraphs>23</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Duman</vt:lpstr>
      <vt:lpstr>HADİSLER VE İLGİLİ KİTAPLAR NE KADAR GÜVENİLİRDİR?</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Hakem</cp:lastModifiedBy>
  <cp:revision>155</cp:revision>
  <dcterms:created xsi:type="dcterms:W3CDTF">2018-02-26T04:33:37Z</dcterms:created>
  <dcterms:modified xsi:type="dcterms:W3CDTF">2022-03-27T07:48:28Z</dcterms:modified>
</cp:coreProperties>
</file>